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bookmarkIdSeed="3">
  <p:sldMasterIdLst>
    <p:sldMasterId id="2147483648" r:id="rId2"/>
  </p:sldMasterIdLst>
  <p:notesMasterIdLst>
    <p:notesMasterId r:id="rId14"/>
  </p:notesMasterIdLst>
  <p:handoutMasterIdLst>
    <p:handoutMasterId r:id="rId15"/>
  </p:handoutMasterIdLst>
  <p:sldIdLst>
    <p:sldId id="637" r:id="rId3"/>
    <p:sldId id="655" r:id="rId4"/>
    <p:sldId id="656" r:id="rId5"/>
    <p:sldId id="657" r:id="rId6"/>
    <p:sldId id="658" r:id="rId7"/>
    <p:sldId id="659" r:id="rId8"/>
    <p:sldId id="660" r:id="rId9"/>
    <p:sldId id="661" r:id="rId10"/>
    <p:sldId id="671" r:id="rId11"/>
    <p:sldId id="672" r:id="rId12"/>
    <p:sldId id="324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D6FC"/>
    <a:srgbClr val="1BD6DF"/>
    <a:srgbClr val="8EB5E4"/>
    <a:srgbClr val="275EA1"/>
    <a:srgbClr val="9E1406"/>
    <a:srgbClr val="EFD8BF"/>
    <a:srgbClr val="E1B483"/>
    <a:srgbClr val="F9F7D7"/>
    <a:srgbClr val="F8F7D8"/>
    <a:srgbClr val="E7E4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74" autoAdjust="0"/>
    <p:restoredTop sz="94660"/>
  </p:normalViewPr>
  <p:slideViewPr>
    <p:cSldViewPr>
      <p:cViewPr varScale="1">
        <p:scale>
          <a:sx n="86" d="100"/>
          <a:sy n="86" d="100"/>
        </p:scale>
        <p:origin x="672" y="3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8" d="100"/>
          <a:sy n="58" d="100"/>
        </p:scale>
        <p:origin x="2808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482589-CB2F-4003-801D-095B67490E73}" type="datetimeFigureOut">
              <a:rPr lang="en-US"/>
              <a:t>11/16/2021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4844B-5D5D-4D8E-9E71-6B297DF4019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898617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7D4DBF-746C-4C25-853D-8A1CBE8404F4}" type="datetimeFigureOut">
              <a:rPr lang="en-US"/>
              <a:t>11/16/2021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0FDE7-FE71-46E3-9512-437B13AD5F4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6979484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E0FDE7-FE71-46E3-9512-437B13AD5F4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3012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E0FDE7-FE71-46E3-9512-437B13AD5F46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2064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E0FDE7-FE71-46E3-9512-437B13AD5F46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525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E0FDE7-FE71-46E3-9512-437B13AD5F46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138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E0FDE7-FE71-46E3-9512-437B13AD5F46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4699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E0FDE7-FE71-46E3-9512-437B13AD5F46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945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E0FDE7-FE71-46E3-9512-437B13AD5F46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421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E0FDE7-FE71-46E3-9512-437B13AD5F46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101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E0FDE7-FE71-46E3-9512-437B13AD5F46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8903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E0FDE7-FE71-46E3-9512-437B13AD5F46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004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4812" y="1524000"/>
            <a:ext cx="8839201" cy="32004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4813" y="4876800"/>
            <a:ext cx="7162799" cy="990600"/>
          </a:xfrm>
        </p:spPr>
        <p:txBody>
          <a:bodyPr lIns="91440"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50" baseline="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8870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lternate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5393372" y="0"/>
            <a:ext cx="67954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5484812" y="0"/>
            <a:ext cx="6704012" cy="6858000"/>
          </a:xfrm>
          <a:prstGeom prst="rect">
            <a:avLst/>
          </a:prstGeom>
          <a:solidFill>
            <a:schemeClr val="bg2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685800"/>
            <a:ext cx="4267200" cy="38862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4413" y="685800"/>
            <a:ext cx="5486400" cy="5486400"/>
          </a:xfrm>
          <a:solidFill>
            <a:schemeClr val="tx2">
              <a:lumMod val="10000"/>
            </a:schemeClr>
          </a:solidFill>
          <a:ln w="50800">
            <a:solidFill>
              <a:schemeClr val="tx1"/>
            </a:solidFill>
            <a:miter lim="800000"/>
          </a:ln>
          <a:effectLst>
            <a:outerShdw blurRad="19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4724400"/>
            <a:ext cx="4267200" cy="1447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953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89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75812" y="685801"/>
            <a:ext cx="121920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3813" y="685800"/>
            <a:ext cx="8153399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7202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08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3" y="3429000"/>
            <a:ext cx="9601201" cy="2286000"/>
          </a:xfrm>
        </p:spPr>
        <p:txBody>
          <a:bodyPr anchor="b">
            <a:normAutofit/>
          </a:bodyPr>
          <a:lstStyle>
            <a:lvl1pPr algn="l"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7543800" cy="1066800"/>
          </a:xfrm>
        </p:spPr>
        <p:txBody>
          <a:bodyPr lIns="91440" anchor="t"/>
          <a:lstStyle>
            <a:lvl1pPr marL="0" indent="0">
              <a:spcBef>
                <a:spcPts val="0"/>
              </a:spcBef>
              <a:buNone/>
              <a:defRPr sz="2000" cap="all" spc="250" baseline="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7889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3" y="1828800"/>
            <a:ext cx="4648199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2" y="1828801"/>
            <a:ext cx="4648202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387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1676400"/>
            <a:ext cx="4646376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813" y="2438400"/>
            <a:ext cx="4648199" cy="3733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6812" y="1676400"/>
            <a:ext cx="4648201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6812" y="2438400"/>
            <a:ext cx="4648201" cy="3733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569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2131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6631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08012" y="0"/>
            <a:ext cx="4883563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699452" y="0"/>
            <a:ext cx="4700684" cy="6858000"/>
          </a:xfrm>
          <a:prstGeom prst="rect">
            <a:avLst/>
          </a:prstGeom>
          <a:solidFill>
            <a:schemeClr val="bg2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3581400" cy="38862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3" y="685800"/>
            <a:ext cx="548497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3" y="4724400"/>
            <a:ext cx="3581400" cy="1401764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957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608012" y="0"/>
            <a:ext cx="4883563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699452" y="0"/>
            <a:ext cx="4700684" cy="6858000"/>
          </a:xfrm>
          <a:prstGeom prst="rect">
            <a:avLst/>
          </a:prstGeom>
          <a:solidFill>
            <a:schemeClr val="bg2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3581400" cy="38862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4413" y="685800"/>
            <a:ext cx="5486400" cy="5486400"/>
          </a:xfrm>
          <a:solidFill>
            <a:schemeClr val="tx2">
              <a:lumMod val="10000"/>
            </a:schemeClr>
          </a:solidFill>
          <a:ln w="50800">
            <a:solidFill>
              <a:schemeClr val="tx1"/>
            </a:solidFill>
            <a:miter lim="800000"/>
          </a:ln>
          <a:effectLst>
            <a:outerShdw blurRad="19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3" y="4724400"/>
            <a:ext cx="3581400" cy="1401764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93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91000">
              <a:schemeClr val="tx1"/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3812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4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99412" y="6400801"/>
            <a:ext cx="13200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38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75812" y="6400801"/>
            <a:ext cx="12192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542E4-2CCF-42F6-9D92-ED568035133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082099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2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Font typeface="Century" pitchFamily="18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9164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2316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5468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23.png"/><Relationship Id="rId5" Type="http://schemas.openxmlformats.org/officeDocument/2006/relationships/image" Target="../media/image3.png"/><Relationship Id="rId10" Type="http://schemas.openxmlformats.org/officeDocument/2006/relationships/image" Target="../media/image22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10.png"/><Relationship Id="rId5" Type="http://schemas.openxmlformats.org/officeDocument/2006/relationships/image" Target="../media/image3.png"/><Relationship Id="rId10" Type="http://schemas.openxmlformats.org/officeDocument/2006/relationships/image" Target="../media/image9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4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16.png"/><Relationship Id="rId5" Type="http://schemas.openxmlformats.org/officeDocument/2006/relationships/image" Target="../media/image3.png"/><Relationship Id="rId10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18.png"/><Relationship Id="rId5" Type="http://schemas.openxmlformats.org/officeDocument/2006/relationships/image" Target="../media/image3.png"/><Relationship Id="rId10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21.png"/><Relationship Id="rId5" Type="http://schemas.openxmlformats.org/officeDocument/2006/relationships/image" Target="../media/image3.png"/><Relationship Id="rId10" Type="http://schemas.openxmlformats.org/officeDocument/2006/relationships/image" Target="../media/image20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A2180-E0B1-486F-97BB-BE661A6E5C9A}"/>
              </a:ext>
            </a:extLst>
          </p:cNvPr>
          <p:cNvSpPr/>
          <p:nvPr/>
        </p:nvSpPr>
        <p:spPr>
          <a:xfrm>
            <a:off x="150812" y="531170"/>
            <a:ext cx="11887200" cy="574717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FE6A42F-09F8-4908-9BB0-5027D47B5B6B}"/>
              </a:ext>
            </a:extLst>
          </p:cNvPr>
          <p:cNvSpPr/>
          <p:nvPr/>
        </p:nvSpPr>
        <p:spPr>
          <a:xfrm>
            <a:off x="319097" y="5486400"/>
            <a:ext cx="1217550" cy="1371600"/>
          </a:xfrm>
          <a:prstGeom prst="roundRect">
            <a:avLst/>
          </a:prstGeom>
          <a:gradFill>
            <a:gsLst>
              <a:gs pos="52400">
                <a:schemeClr val="tx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8EB5E4"/>
              </a:gs>
            </a:gsLst>
            <a:lin ang="5400000" scaled="1"/>
          </a:gra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/>
          <p:cNvSpPr/>
          <p:nvPr/>
        </p:nvSpPr>
        <p:spPr>
          <a:xfrm>
            <a:off x="11504612" y="6278346"/>
            <a:ext cx="448923" cy="474056"/>
          </a:xfrm>
          <a:prstGeom prst="roundRect">
            <a:avLst/>
          </a:prstGeom>
          <a:gradFill>
            <a:gsLst>
              <a:gs pos="0">
                <a:schemeClr val="tx1"/>
              </a:gs>
              <a:gs pos="0">
                <a:schemeClr val="tx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47941"/>
            <a:ext cx="4084339" cy="3038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41898" y="898235"/>
            <a:ext cx="11658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schemeClr val="bg1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schemeClr val="bg1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schemeClr val="bg1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schemeClr val="bg1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schemeClr val="bg1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schemeClr val="bg1"/>
              </a:solidFill>
              <a:cs typeface="B Nazanin" panose="00000400000000000000" pitchFamily="2" charset="-78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690" y="147942"/>
            <a:ext cx="4084339" cy="303879"/>
          </a:xfrm>
          <a:prstGeom prst="rect">
            <a:avLst/>
          </a:prstGeom>
        </p:spPr>
      </p:pic>
      <p:sp>
        <p:nvSpPr>
          <p:cNvPr id="29" name="Rounded Rectangle 28"/>
          <p:cNvSpPr/>
          <p:nvPr/>
        </p:nvSpPr>
        <p:spPr>
          <a:xfrm>
            <a:off x="2589212" y="19152"/>
            <a:ext cx="7010399" cy="462577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9000">
                <a:srgbClr val="275EA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7160" lvl="0" algn="ctr" rtl="1"/>
            <a:r>
              <a:rPr lang="fa-IR" sz="3000" b="1" dirty="0">
                <a:ln>
                  <a:solidFill>
                    <a:schemeClr val="accent1">
                      <a:lumMod val="50000"/>
                    </a:schemeClr>
                  </a:solidFill>
                </a:ln>
                <a:effectLst>
                  <a:glow rad="101600">
                    <a:schemeClr val="accent1">
                      <a:lumMod val="50000"/>
                      <a:alpha val="60000"/>
                    </a:schemeClr>
                  </a:glow>
                </a:effectLst>
                <a:cs typeface="B Nazanin" panose="00000400000000000000" pitchFamily="2" charset="-78"/>
              </a:rPr>
              <a:t>کاربرد </a:t>
            </a:r>
            <a:r>
              <a:rPr lang="en-US" sz="3000" b="1" dirty="0">
                <a:ln>
                  <a:solidFill>
                    <a:schemeClr val="accent1">
                      <a:lumMod val="50000"/>
                    </a:schemeClr>
                  </a:solidFill>
                </a:ln>
                <a:effectLst>
                  <a:glow rad="101600">
                    <a:schemeClr val="accent1">
                      <a:lumMod val="50000"/>
                      <a:alpha val="60000"/>
                    </a:schemeClr>
                  </a:glow>
                </a:effectLst>
                <a:cs typeface="B Nazanin" panose="00000400000000000000" pitchFamily="2" charset="-78"/>
              </a:rPr>
              <a:t>BIM-GIS</a:t>
            </a:r>
            <a:r>
              <a:rPr lang="fa-IR" sz="3000" b="1" dirty="0">
                <a:ln>
                  <a:solidFill>
                    <a:schemeClr val="accent1">
                      <a:lumMod val="50000"/>
                    </a:schemeClr>
                  </a:solidFill>
                </a:ln>
                <a:effectLst>
                  <a:glow rad="101600">
                    <a:schemeClr val="accent1">
                      <a:lumMod val="50000"/>
                      <a:alpha val="60000"/>
                    </a:schemeClr>
                  </a:glow>
                </a:effectLst>
                <a:cs typeface="B Nazanin" panose="00000400000000000000" pitchFamily="2" charset="-78"/>
              </a:rPr>
              <a:t> در زیرساخت ها</a:t>
            </a:r>
            <a:endParaRPr lang="fa-IR" sz="2000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pic>
        <p:nvPicPr>
          <p:cNvPr id="31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4" t="16963" r="40578" b="41519"/>
          <a:stretch/>
        </p:blipFill>
        <p:spPr bwMode="auto">
          <a:xfrm>
            <a:off x="799711" y="5778078"/>
            <a:ext cx="235736" cy="52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7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C:\Users\Anjoman\Desktop\sadegh\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9006" y="5824251"/>
            <a:ext cx="737145" cy="68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6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C:\Users\Anjoman\Desktop\sadegh\3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60" y="6487327"/>
            <a:ext cx="979825" cy="29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1580812" y="6290737"/>
            <a:ext cx="693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b="1" dirty="0">
                <a:solidFill>
                  <a:srgbClr val="00206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cs typeface="B Nazanin" panose="00000400000000000000" pitchFamily="2" charset="-78"/>
              </a:rPr>
              <a:t>3</a:t>
            </a:r>
            <a:endParaRPr lang="en-US" sz="2400" b="1" dirty="0">
              <a:solidFill>
                <a:srgbClr val="002060"/>
              </a:solidFill>
              <a:effectLst>
                <a:glow rad="139700">
                  <a:schemeClr val="tx1">
                    <a:alpha val="40000"/>
                  </a:schemeClr>
                </a:glow>
              </a:effectLst>
              <a:cs typeface="B Nazanin" panose="00000400000000000000" pitchFamily="2" charset="-7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662211" y="6373528"/>
            <a:ext cx="1889970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sz="2000" b="1" dirty="0">
                <a:solidFill>
                  <a:schemeClr val="tx1"/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cs typeface="B Nazanin" panose="00000400000000000000" pitchFamily="2" charset="-78"/>
              </a:rPr>
              <a:t>مهدی صباغ زاده</a:t>
            </a:r>
            <a:endParaRPr lang="en-US" sz="2000" b="1" dirty="0">
              <a:solidFill>
                <a:schemeClr val="tx1"/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cs typeface="B Nazanin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73710" y="739986"/>
            <a:ext cx="5794976" cy="5329541"/>
          </a:xfrm>
          <a:prstGeom prst="rect">
            <a:avLst/>
          </a:prstGeom>
        </p:spPr>
      </p:pic>
      <p:sp>
        <p:nvSpPr>
          <p:cNvPr id="18" name="Rounded Rectangle 17"/>
          <p:cNvSpPr/>
          <p:nvPr/>
        </p:nvSpPr>
        <p:spPr>
          <a:xfrm>
            <a:off x="3788847" y="6373528"/>
            <a:ext cx="7574923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rtl="1"/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بررسی مطالعات انجام شده در زمینه کاربرد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BIM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و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GIS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در زیرساخت </a:t>
            </a:r>
          </a:p>
        </p:txBody>
      </p:sp>
    </p:spTree>
    <p:extLst>
      <p:ext uri="{BB962C8B-B14F-4D97-AF65-F5344CB8AC3E}">
        <p14:creationId xmlns:p14="http://schemas.microsoft.com/office/powerpoint/2010/main" val="374289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A2180-E0B1-486F-97BB-BE661A6E5C9A}"/>
              </a:ext>
            </a:extLst>
          </p:cNvPr>
          <p:cNvSpPr/>
          <p:nvPr/>
        </p:nvSpPr>
        <p:spPr>
          <a:xfrm>
            <a:off x="150812" y="531170"/>
            <a:ext cx="11887200" cy="574717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FE6A42F-09F8-4908-9BB0-5027D47B5B6B}"/>
              </a:ext>
            </a:extLst>
          </p:cNvPr>
          <p:cNvSpPr/>
          <p:nvPr/>
        </p:nvSpPr>
        <p:spPr>
          <a:xfrm>
            <a:off x="319097" y="5486400"/>
            <a:ext cx="1217550" cy="1371600"/>
          </a:xfrm>
          <a:prstGeom prst="roundRect">
            <a:avLst/>
          </a:prstGeom>
          <a:gradFill>
            <a:gsLst>
              <a:gs pos="52400">
                <a:schemeClr val="tx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8EB5E4"/>
              </a:gs>
            </a:gsLst>
            <a:lin ang="5400000" scaled="1"/>
          </a:gra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1504612" y="6278346"/>
            <a:ext cx="448923" cy="474056"/>
          </a:xfrm>
          <a:prstGeom prst="roundRect">
            <a:avLst/>
          </a:prstGeom>
          <a:gradFill>
            <a:gsLst>
              <a:gs pos="0">
                <a:schemeClr val="tx1"/>
              </a:gs>
              <a:gs pos="0">
                <a:schemeClr val="tx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47941"/>
            <a:ext cx="4084339" cy="3038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57820" y="4836774"/>
            <a:ext cx="11658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690" y="147942"/>
            <a:ext cx="4084339" cy="303879"/>
          </a:xfrm>
          <a:prstGeom prst="rect">
            <a:avLst/>
          </a:prstGeom>
        </p:spPr>
      </p:pic>
      <p:pic>
        <p:nvPicPr>
          <p:cNvPr id="31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4" t="16963" r="40578" b="41519"/>
          <a:stretch/>
        </p:blipFill>
        <p:spPr bwMode="auto">
          <a:xfrm>
            <a:off x="799711" y="5778078"/>
            <a:ext cx="235736" cy="52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7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C:\Users\Anjoman\Desktop\sadegh\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9006" y="5824251"/>
            <a:ext cx="737145" cy="68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6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C:\Users\Anjoman\Desktop\sadegh\3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60" y="6487327"/>
            <a:ext cx="979825" cy="29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1479371" y="6263907"/>
            <a:ext cx="693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b="1" dirty="0">
                <a:solidFill>
                  <a:srgbClr val="002060"/>
                </a:solidFill>
                <a:effectLst>
                  <a:glow rad="139700">
                    <a:prstClr val="white">
                      <a:alpha val="40000"/>
                    </a:prstClr>
                  </a:glow>
                </a:effectLst>
                <a:cs typeface="B Nazanin" panose="00000400000000000000" pitchFamily="2" charset="-78"/>
              </a:rPr>
              <a:t>32</a:t>
            </a:r>
            <a:endParaRPr lang="en-US" sz="2400" b="1" dirty="0">
              <a:solidFill>
                <a:srgbClr val="002060"/>
              </a:solidFill>
              <a:effectLst>
                <a:glow rad="139700">
                  <a:prstClr val="white">
                    <a:alpha val="4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45620" y="576912"/>
            <a:ext cx="11497581" cy="2019344"/>
          </a:xfrm>
          <a:prstGeom prst="roundRect">
            <a:avLst/>
          </a:prstGeom>
          <a:solidFill>
            <a:schemeClr val="accent1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مدل شهر بر اساس عکس های هوایی و تکنیک های لیزر اسکن در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AutoCad</a:t>
            </a: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پیاده می شود. مدل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AutoCad</a:t>
            </a: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به لایه های مختلف دسته بندی می شود که شامل راه ها، ساختمان ها، پل ها و غیره می باشد. این موارد بر روی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IFC4</a:t>
            </a: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نگاشته می شود. </a:t>
            </a:r>
          </a:p>
          <a:p>
            <a:pPr marL="480060" indent="-342900" algn="r" rtl="1">
              <a:buFont typeface="Arial" panose="020B0604020202020204" pitchFamily="34" charset="0"/>
              <a:buChar char="•"/>
            </a:pPr>
            <a:endParaRPr lang="fa-IR" sz="2000" dirty="0"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سنسور های مختلف هوشمند با کارایی های مختلفی در شبکه فاضلاب نصب می شود.</a:t>
            </a:r>
          </a:p>
          <a:p>
            <a:pPr marL="480060" indent="-342900" algn="r" rtl="1">
              <a:buFont typeface="Arial" panose="020B0604020202020204" pitchFamily="34" charset="0"/>
              <a:buChar char="•"/>
            </a:pPr>
            <a:endParaRPr lang="fa-IR" sz="2000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این سیستم برای مدیریت نگهداری و تعمیر در زمان سیل و اثر آن بر شبکه آب و فاصلاب می باشد.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1662211" y="6373528"/>
            <a:ext cx="1889970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sz="2000" b="1" dirty="0">
                <a:solidFill>
                  <a:prstClr val="white"/>
                </a:solidFill>
                <a:effectLst>
                  <a:glow rad="101600">
                    <a:prstClr val="black">
                      <a:alpha val="60000"/>
                    </a:prstClr>
                  </a:glow>
                </a:effectLst>
                <a:cs typeface="B Nazanin" panose="00000400000000000000" pitchFamily="2" charset="-78"/>
              </a:rPr>
              <a:t>مهدی صباغ زاده</a:t>
            </a:r>
            <a:endParaRPr lang="en-US" sz="2000" b="1" dirty="0">
              <a:solidFill>
                <a:prstClr val="white"/>
              </a:solidFill>
              <a:effectLst>
                <a:glow rad="101600">
                  <a:prstClr val="black">
                    <a:alpha val="6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79290" y="3404757"/>
            <a:ext cx="5200650" cy="26384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1143" y="2660888"/>
            <a:ext cx="5210175" cy="3552825"/>
          </a:xfrm>
          <a:prstGeom prst="rect">
            <a:avLst/>
          </a:prstGeom>
        </p:spPr>
      </p:pic>
      <p:sp>
        <p:nvSpPr>
          <p:cNvPr id="25" name="Rounded Rectangle 24"/>
          <p:cNvSpPr/>
          <p:nvPr/>
        </p:nvSpPr>
        <p:spPr>
          <a:xfrm>
            <a:off x="1809275" y="33749"/>
            <a:ext cx="8534400" cy="462577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9000">
                <a:srgbClr val="275EA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7160" algn="ctr" rtl="1"/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کاربرد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BIM-GIS</a:t>
            </a:r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 در زیرساخت شبکه فاضلاب</a:t>
            </a:r>
            <a:endParaRPr lang="fa-IR" sz="2000" b="1" dirty="0">
              <a:solidFill>
                <a:prstClr val="white"/>
              </a:solidFill>
              <a:cs typeface="B Nazanin" panose="00000400000000000000" pitchFamily="2" charset="-7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3788847" y="6373528"/>
            <a:ext cx="7574923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rtl="1"/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بررسی مطالعات انجام شده در زمینه کاربرد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BIM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و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GIS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در زیرساخت </a:t>
            </a:r>
          </a:p>
        </p:txBody>
      </p:sp>
    </p:spTree>
    <p:extLst>
      <p:ext uri="{BB962C8B-B14F-4D97-AF65-F5344CB8AC3E}">
        <p14:creationId xmlns:p14="http://schemas.microsoft.com/office/powerpoint/2010/main" val="14244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5240"/>
            <a:ext cx="12188825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4212" y="685800"/>
            <a:ext cx="381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800" dirty="0">
                <a:effectLst>
                  <a:glow rad="101600">
                    <a:schemeClr val="accent3">
                      <a:lumMod val="50000"/>
                      <a:alpha val="60000"/>
                    </a:schemeClr>
                  </a:glow>
                </a:effectLst>
                <a:cs typeface="B Titr" panose="00000700000000000000" pitchFamily="2" charset="-78"/>
              </a:rPr>
              <a:t>با سپاس از حسن توجه شما</a:t>
            </a:r>
            <a:endParaRPr lang="en-US" sz="2800" dirty="0">
              <a:effectLst>
                <a:glow rad="101600">
                  <a:schemeClr val="accent3">
                    <a:lumMod val="50000"/>
                    <a:alpha val="60000"/>
                  </a:schemeClr>
                </a:glow>
              </a:effectLst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3769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A2180-E0B1-486F-97BB-BE661A6E5C9A}"/>
              </a:ext>
            </a:extLst>
          </p:cNvPr>
          <p:cNvSpPr/>
          <p:nvPr/>
        </p:nvSpPr>
        <p:spPr>
          <a:xfrm>
            <a:off x="150812" y="531170"/>
            <a:ext cx="11887200" cy="574717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FE6A42F-09F8-4908-9BB0-5027D47B5B6B}"/>
              </a:ext>
            </a:extLst>
          </p:cNvPr>
          <p:cNvSpPr/>
          <p:nvPr/>
        </p:nvSpPr>
        <p:spPr>
          <a:xfrm>
            <a:off x="319097" y="5486400"/>
            <a:ext cx="1217550" cy="1371600"/>
          </a:xfrm>
          <a:prstGeom prst="roundRect">
            <a:avLst/>
          </a:prstGeom>
          <a:gradFill>
            <a:gsLst>
              <a:gs pos="52400">
                <a:schemeClr val="tx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8EB5E4"/>
              </a:gs>
            </a:gsLst>
            <a:lin ang="5400000" scaled="1"/>
          </a:gra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1504612" y="6278346"/>
            <a:ext cx="448923" cy="474056"/>
          </a:xfrm>
          <a:prstGeom prst="roundRect">
            <a:avLst/>
          </a:prstGeom>
          <a:gradFill>
            <a:gsLst>
              <a:gs pos="0">
                <a:schemeClr val="tx1"/>
              </a:gs>
              <a:gs pos="0">
                <a:schemeClr val="tx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47941"/>
            <a:ext cx="4084339" cy="3038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57820" y="4836774"/>
            <a:ext cx="11658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690" y="147942"/>
            <a:ext cx="4084339" cy="303879"/>
          </a:xfrm>
          <a:prstGeom prst="rect">
            <a:avLst/>
          </a:prstGeom>
        </p:spPr>
      </p:pic>
      <p:pic>
        <p:nvPicPr>
          <p:cNvPr id="31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4" t="16963" r="40578" b="41519"/>
          <a:stretch/>
        </p:blipFill>
        <p:spPr bwMode="auto">
          <a:xfrm>
            <a:off x="799711" y="5778078"/>
            <a:ext cx="235736" cy="52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7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C:\Users\Anjoman\Desktop\sadegh\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9006" y="5824251"/>
            <a:ext cx="737145" cy="68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6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C:\Users\Anjoman\Desktop\sadegh\3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60" y="6487327"/>
            <a:ext cx="979825" cy="29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1504612" y="6276485"/>
            <a:ext cx="693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b="1" dirty="0">
                <a:solidFill>
                  <a:srgbClr val="002060"/>
                </a:solidFill>
                <a:effectLst>
                  <a:glow rad="139700">
                    <a:prstClr val="white">
                      <a:alpha val="40000"/>
                    </a:prstClr>
                  </a:glow>
                </a:effectLst>
                <a:cs typeface="B Nazanin" panose="00000400000000000000" pitchFamily="2" charset="-78"/>
              </a:rPr>
              <a:t>19</a:t>
            </a:r>
            <a:endParaRPr lang="en-US" sz="2400" b="1" dirty="0">
              <a:solidFill>
                <a:srgbClr val="002060"/>
              </a:solidFill>
              <a:effectLst>
                <a:glow rad="139700">
                  <a:prstClr val="white">
                    <a:alpha val="4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44174" y="622633"/>
            <a:ext cx="11700474" cy="2738753"/>
          </a:xfrm>
          <a:prstGeom prst="roundRect">
            <a:avLst/>
          </a:prstGeom>
          <a:solidFill>
            <a:schemeClr val="accent1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در مطالعه ای توسط لیو و آیسا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[8]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چگونگی استفاده از اطلاعات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BIM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GIS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برای گرفتن اطلاعات با جزئیات برای بهره برداری و نگه داری تسهیلات می باشد. </a:t>
            </a:r>
          </a:p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این مطالعه روشی برای استفاده از داده های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BIM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GIS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برای تصویرسازی سه بعدی ارائه می دهد.</a:t>
            </a:r>
          </a:p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از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ArcGIS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برای موقعیت ساختمان، مسیر اطراف آن و شبکه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pipeline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زیرزمینی استفاده می شود. </a:t>
            </a:r>
          </a:p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از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Revit MEP , structure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برای مدل سازی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MEP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و ساختمان استفاده می شود. </a:t>
            </a:r>
          </a:p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از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Civil3D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برای وارد کردن مدل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BIM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از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Revit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و اطلاعات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GIS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از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ArcGIS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و اصلاح مدل یکپارچه شده و مشاهده نتایج تصویرسازی شبکه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pipeline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اطراف ساختمان و سیستم های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MEP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و ارتباط بین این دو سیستم استفاده می شود. 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1662211" y="6373528"/>
            <a:ext cx="1889970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sz="2000" b="1" dirty="0">
                <a:solidFill>
                  <a:prstClr val="white"/>
                </a:solidFill>
                <a:effectLst>
                  <a:glow rad="101600">
                    <a:prstClr val="black">
                      <a:alpha val="60000"/>
                    </a:prstClr>
                  </a:glow>
                </a:effectLst>
                <a:cs typeface="B Nazanin" panose="00000400000000000000" pitchFamily="2" charset="-78"/>
              </a:rPr>
              <a:t>مهدی صباغ زاده</a:t>
            </a:r>
            <a:endParaRPr lang="en-US" sz="2000" b="1" dirty="0">
              <a:solidFill>
                <a:prstClr val="white"/>
              </a:solidFill>
              <a:effectLst>
                <a:glow rad="101600">
                  <a:prstClr val="black">
                    <a:alpha val="6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pic>
        <p:nvPicPr>
          <p:cNvPr id="19" name="Picture 18"/>
          <p:cNvPicPr/>
          <p:nvPr/>
        </p:nvPicPr>
        <p:blipFill>
          <a:blip r:embed="rId10"/>
          <a:stretch>
            <a:fillRect/>
          </a:stretch>
        </p:blipFill>
        <p:spPr>
          <a:xfrm>
            <a:off x="3496587" y="3437056"/>
            <a:ext cx="5777782" cy="2770615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1809275" y="33749"/>
            <a:ext cx="8534400" cy="462577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9000">
                <a:srgbClr val="275EA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7160" algn="ctr" rtl="1"/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کاربرد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BIM-GIS</a:t>
            </a:r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 در زیرساخت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Under ground Utility</a:t>
            </a:r>
            <a:endParaRPr lang="fa-IR" sz="2000" b="1" dirty="0">
              <a:solidFill>
                <a:prstClr val="white"/>
              </a:solidFill>
              <a:cs typeface="B Nazanin" panose="00000400000000000000" pitchFamily="2" charset="-78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788847" y="6373528"/>
            <a:ext cx="7574923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rtl="1"/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بررسی مطالعات انجام شده در زمینه کاربرد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BIM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و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GIS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در زیرساخت </a:t>
            </a:r>
          </a:p>
        </p:txBody>
      </p:sp>
    </p:spTree>
    <p:extLst>
      <p:ext uri="{BB962C8B-B14F-4D97-AF65-F5344CB8AC3E}">
        <p14:creationId xmlns:p14="http://schemas.microsoft.com/office/powerpoint/2010/main" val="2574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A2180-E0B1-486F-97BB-BE661A6E5C9A}"/>
              </a:ext>
            </a:extLst>
          </p:cNvPr>
          <p:cNvSpPr/>
          <p:nvPr/>
        </p:nvSpPr>
        <p:spPr>
          <a:xfrm>
            <a:off x="150812" y="531170"/>
            <a:ext cx="11887200" cy="574717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FE6A42F-09F8-4908-9BB0-5027D47B5B6B}"/>
              </a:ext>
            </a:extLst>
          </p:cNvPr>
          <p:cNvSpPr/>
          <p:nvPr/>
        </p:nvSpPr>
        <p:spPr>
          <a:xfrm>
            <a:off x="319097" y="5486400"/>
            <a:ext cx="1217550" cy="1371600"/>
          </a:xfrm>
          <a:prstGeom prst="roundRect">
            <a:avLst/>
          </a:prstGeom>
          <a:gradFill>
            <a:gsLst>
              <a:gs pos="52400">
                <a:schemeClr val="tx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8EB5E4"/>
              </a:gs>
            </a:gsLst>
            <a:lin ang="5400000" scaled="1"/>
          </a:gra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1504612" y="6278346"/>
            <a:ext cx="448923" cy="474056"/>
          </a:xfrm>
          <a:prstGeom prst="roundRect">
            <a:avLst/>
          </a:prstGeom>
          <a:gradFill>
            <a:gsLst>
              <a:gs pos="0">
                <a:schemeClr val="tx1"/>
              </a:gs>
              <a:gs pos="0">
                <a:schemeClr val="tx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47941"/>
            <a:ext cx="4084339" cy="3038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57820" y="4836774"/>
            <a:ext cx="11658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690" y="147942"/>
            <a:ext cx="4084339" cy="303879"/>
          </a:xfrm>
          <a:prstGeom prst="rect">
            <a:avLst/>
          </a:prstGeom>
        </p:spPr>
      </p:pic>
      <p:pic>
        <p:nvPicPr>
          <p:cNvPr id="31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4" t="16963" r="40578" b="41519"/>
          <a:stretch/>
        </p:blipFill>
        <p:spPr bwMode="auto">
          <a:xfrm>
            <a:off x="799711" y="5778078"/>
            <a:ext cx="235736" cy="52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7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C:\Users\Anjoman\Desktop\sadegh\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9006" y="5824251"/>
            <a:ext cx="737145" cy="68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6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C:\Users\Anjoman\Desktop\sadegh\3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60" y="6487327"/>
            <a:ext cx="979825" cy="29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1504612" y="6276485"/>
            <a:ext cx="693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b="1" dirty="0">
                <a:solidFill>
                  <a:srgbClr val="002060"/>
                </a:solidFill>
                <a:effectLst>
                  <a:glow rad="139700">
                    <a:prstClr val="white">
                      <a:alpha val="40000"/>
                    </a:prstClr>
                  </a:glow>
                </a:effectLst>
                <a:cs typeface="B Nazanin" panose="00000400000000000000" pitchFamily="2" charset="-78"/>
              </a:rPr>
              <a:t>20</a:t>
            </a:r>
            <a:endParaRPr lang="en-US" sz="2400" b="1" dirty="0">
              <a:solidFill>
                <a:srgbClr val="002060"/>
              </a:solidFill>
              <a:effectLst>
                <a:glow rad="139700">
                  <a:prstClr val="white">
                    <a:alpha val="4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37960" y="610520"/>
            <a:ext cx="11378718" cy="761080"/>
          </a:xfrm>
          <a:prstGeom prst="roundRect">
            <a:avLst/>
          </a:prstGeom>
          <a:solidFill>
            <a:schemeClr val="accent1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مزیت اصلی این روش این است که دید واضح تری از خطوط لوله برای عملیات خاکی و سایر کارگران از محیط زیرزمینی فراهم می کند.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1662211" y="6373528"/>
            <a:ext cx="1889970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sz="2000" b="1" dirty="0">
                <a:solidFill>
                  <a:prstClr val="white"/>
                </a:solidFill>
                <a:effectLst>
                  <a:glow rad="101600">
                    <a:prstClr val="black">
                      <a:alpha val="60000"/>
                    </a:prstClr>
                  </a:glow>
                </a:effectLst>
                <a:cs typeface="B Nazanin" panose="00000400000000000000" pitchFamily="2" charset="-78"/>
              </a:rPr>
              <a:t>مهدی صباغ زاده</a:t>
            </a:r>
            <a:endParaRPr lang="en-US" sz="2000" b="1" dirty="0">
              <a:solidFill>
                <a:prstClr val="white"/>
              </a:solidFill>
              <a:effectLst>
                <a:glow rad="101600">
                  <a:prstClr val="black">
                    <a:alpha val="6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pic>
        <p:nvPicPr>
          <p:cNvPr id="25" name="Picture 24"/>
          <p:cNvPicPr/>
          <p:nvPr/>
        </p:nvPicPr>
        <p:blipFill>
          <a:blip r:embed="rId10"/>
          <a:stretch>
            <a:fillRect/>
          </a:stretch>
        </p:blipFill>
        <p:spPr>
          <a:xfrm>
            <a:off x="8438159" y="1450949"/>
            <a:ext cx="3515375" cy="2288753"/>
          </a:xfrm>
          <a:prstGeom prst="rect">
            <a:avLst/>
          </a:prstGeom>
        </p:spPr>
      </p:pic>
      <p:pic>
        <p:nvPicPr>
          <p:cNvPr id="26" name="Picture 25"/>
          <p:cNvPicPr/>
          <p:nvPr/>
        </p:nvPicPr>
        <p:blipFill>
          <a:blip r:embed="rId11"/>
          <a:stretch>
            <a:fillRect/>
          </a:stretch>
        </p:blipFill>
        <p:spPr>
          <a:xfrm>
            <a:off x="319097" y="1450950"/>
            <a:ext cx="4828375" cy="3114528"/>
          </a:xfrm>
          <a:prstGeom prst="rect">
            <a:avLst/>
          </a:prstGeom>
        </p:spPr>
      </p:pic>
      <p:pic>
        <p:nvPicPr>
          <p:cNvPr id="28" name="Picture 27"/>
          <p:cNvPicPr/>
          <p:nvPr/>
        </p:nvPicPr>
        <p:blipFill>
          <a:blip r:embed="rId12"/>
          <a:stretch>
            <a:fillRect/>
          </a:stretch>
        </p:blipFill>
        <p:spPr>
          <a:xfrm>
            <a:off x="5147472" y="3606524"/>
            <a:ext cx="4343400" cy="2520315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1809275" y="33749"/>
            <a:ext cx="8534400" cy="462577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9000">
                <a:srgbClr val="275EA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7160" algn="ctr" rtl="1"/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کاربرد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BIM-GIS</a:t>
            </a:r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 در زیرساخت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Under ground Utility</a:t>
            </a:r>
            <a:endParaRPr lang="fa-IR" sz="2000" b="1" dirty="0">
              <a:solidFill>
                <a:prstClr val="white"/>
              </a:solidFill>
              <a:cs typeface="B Nazanin" panose="00000400000000000000" pitchFamily="2" charset="-78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3788847" y="6373528"/>
            <a:ext cx="7574923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rtl="1"/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بررسی مطالعات انجام شده در زمینه کاربرد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BIM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و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GIS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در زیرساخت </a:t>
            </a:r>
          </a:p>
        </p:txBody>
      </p:sp>
    </p:spTree>
    <p:extLst>
      <p:ext uri="{BB962C8B-B14F-4D97-AF65-F5344CB8AC3E}">
        <p14:creationId xmlns:p14="http://schemas.microsoft.com/office/powerpoint/2010/main" val="46102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A2180-E0B1-486F-97BB-BE661A6E5C9A}"/>
              </a:ext>
            </a:extLst>
          </p:cNvPr>
          <p:cNvSpPr/>
          <p:nvPr/>
        </p:nvSpPr>
        <p:spPr>
          <a:xfrm>
            <a:off x="150812" y="531170"/>
            <a:ext cx="11887200" cy="574717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FE6A42F-09F8-4908-9BB0-5027D47B5B6B}"/>
              </a:ext>
            </a:extLst>
          </p:cNvPr>
          <p:cNvSpPr/>
          <p:nvPr/>
        </p:nvSpPr>
        <p:spPr>
          <a:xfrm>
            <a:off x="319097" y="5486400"/>
            <a:ext cx="1217550" cy="1371600"/>
          </a:xfrm>
          <a:prstGeom prst="roundRect">
            <a:avLst/>
          </a:prstGeom>
          <a:gradFill>
            <a:gsLst>
              <a:gs pos="52400">
                <a:schemeClr val="tx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8EB5E4"/>
              </a:gs>
            </a:gsLst>
            <a:lin ang="5400000" scaled="1"/>
          </a:gra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1504612" y="6278346"/>
            <a:ext cx="448923" cy="474056"/>
          </a:xfrm>
          <a:prstGeom prst="roundRect">
            <a:avLst/>
          </a:prstGeom>
          <a:gradFill>
            <a:gsLst>
              <a:gs pos="0">
                <a:schemeClr val="tx1"/>
              </a:gs>
              <a:gs pos="0">
                <a:schemeClr val="tx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47941"/>
            <a:ext cx="4084339" cy="3038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57820" y="4836774"/>
            <a:ext cx="11658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690" y="147942"/>
            <a:ext cx="4084339" cy="303879"/>
          </a:xfrm>
          <a:prstGeom prst="rect">
            <a:avLst/>
          </a:prstGeom>
        </p:spPr>
      </p:pic>
      <p:pic>
        <p:nvPicPr>
          <p:cNvPr id="31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4" t="16963" r="40578" b="41519"/>
          <a:stretch/>
        </p:blipFill>
        <p:spPr bwMode="auto">
          <a:xfrm>
            <a:off x="799711" y="5778078"/>
            <a:ext cx="235736" cy="52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7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C:\Users\Anjoman\Desktop\sadegh\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9006" y="5824251"/>
            <a:ext cx="737145" cy="68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6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C:\Users\Anjoman\Desktop\sadegh\3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60" y="6487327"/>
            <a:ext cx="979825" cy="29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1504612" y="6276485"/>
            <a:ext cx="693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b="1" dirty="0">
                <a:solidFill>
                  <a:srgbClr val="002060"/>
                </a:solidFill>
                <a:effectLst>
                  <a:glow rad="139700">
                    <a:prstClr val="white">
                      <a:alpha val="40000"/>
                    </a:prstClr>
                  </a:glow>
                </a:effectLst>
                <a:cs typeface="B Nazanin" panose="00000400000000000000" pitchFamily="2" charset="-78"/>
              </a:rPr>
              <a:t>21</a:t>
            </a:r>
            <a:endParaRPr lang="en-US" sz="2400" b="1" dirty="0">
              <a:solidFill>
                <a:srgbClr val="002060"/>
              </a:solidFill>
              <a:effectLst>
                <a:glow rad="139700">
                  <a:prstClr val="white">
                    <a:alpha val="4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203152" y="610519"/>
            <a:ext cx="5613526" cy="5570783"/>
          </a:xfrm>
          <a:prstGeom prst="roundRect">
            <a:avLst/>
          </a:prstGeom>
          <a:solidFill>
            <a:schemeClr val="accent1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80060" indent="-342900" algn="just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یک سیستم یکپارچه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BIM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و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GIS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برای بهبود سیستم های مدیریت نگهداری فعلی برای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Utility tunnel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ارائه شده است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[9]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. </a:t>
            </a:r>
          </a:p>
          <a:p>
            <a:pPr marL="480060" indent="-342900" algn="just" rtl="1">
              <a:buFont typeface="Arial" panose="020B0604020202020204" pitchFamily="34" charset="0"/>
              <a:buChar char="•"/>
            </a:pPr>
            <a:endParaRPr lang="fa-IR" sz="2000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80060" indent="-342900" algn="just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این مطالعه با استفاده از پیاده سازی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BIM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GIS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در مدیریت نگهداری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utility tunnel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بر تصویرسازی، پایش داده ها و سیستم مدیریت نگهداری تمرکز دارد.</a:t>
            </a:r>
          </a:p>
          <a:p>
            <a:pPr marL="480060" indent="-342900" algn="just" rtl="1">
              <a:buFont typeface="Arial" panose="020B0604020202020204" pitchFamily="34" charset="0"/>
              <a:buChar char="•"/>
            </a:pPr>
            <a:endParaRPr lang="fa-IR" sz="2000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80060" indent="-342900" algn="just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سیستم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prototype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شامل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data layer، data linking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processing layer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application layer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می باشد.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1662211" y="6373528"/>
            <a:ext cx="1889970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sz="2000" b="1" dirty="0">
                <a:solidFill>
                  <a:prstClr val="white"/>
                </a:solidFill>
                <a:effectLst>
                  <a:glow rad="101600">
                    <a:prstClr val="black">
                      <a:alpha val="60000"/>
                    </a:prstClr>
                  </a:glow>
                </a:effectLst>
                <a:cs typeface="B Nazanin" panose="00000400000000000000" pitchFamily="2" charset="-78"/>
              </a:rPr>
              <a:t>مهدی صباغ زاده</a:t>
            </a:r>
            <a:endParaRPr lang="en-US" sz="2000" b="1" dirty="0">
              <a:solidFill>
                <a:prstClr val="white"/>
              </a:solidFill>
              <a:effectLst>
                <a:glow rad="101600">
                  <a:prstClr val="black">
                    <a:alpha val="6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pic>
        <p:nvPicPr>
          <p:cNvPr id="18" name="Picture 17"/>
          <p:cNvPicPr/>
          <p:nvPr/>
        </p:nvPicPr>
        <p:blipFill>
          <a:blip r:embed="rId10"/>
          <a:stretch>
            <a:fillRect/>
          </a:stretch>
        </p:blipFill>
        <p:spPr>
          <a:xfrm>
            <a:off x="199622" y="1248345"/>
            <a:ext cx="5943600" cy="3778250"/>
          </a:xfrm>
          <a:prstGeom prst="rect">
            <a:avLst/>
          </a:prstGeom>
        </p:spPr>
      </p:pic>
      <p:sp>
        <p:nvSpPr>
          <p:cNvPr id="19" name="Rounded Rectangle 18"/>
          <p:cNvSpPr/>
          <p:nvPr/>
        </p:nvSpPr>
        <p:spPr>
          <a:xfrm>
            <a:off x="1809275" y="33749"/>
            <a:ext cx="8534400" cy="462577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9000">
                <a:srgbClr val="275EA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7160" algn="ctr" rtl="1"/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کاربرد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BIM-GIS</a:t>
            </a:r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 در زیرساخت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Under ground Utility</a:t>
            </a:r>
            <a:endParaRPr lang="fa-IR" sz="2000" b="1" dirty="0">
              <a:solidFill>
                <a:prstClr val="white"/>
              </a:solidFill>
              <a:cs typeface="B Nazanin" panose="00000400000000000000" pitchFamily="2" charset="-7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3788847" y="6373528"/>
            <a:ext cx="7574923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rtl="1"/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بررسی مطالعات انجام شده در زمینه کاربرد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BIM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و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GIS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در زیرساخت </a:t>
            </a:r>
          </a:p>
        </p:txBody>
      </p:sp>
    </p:spTree>
    <p:extLst>
      <p:ext uri="{BB962C8B-B14F-4D97-AF65-F5344CB8AC3E}">
        <p14:creationId xmlns:p14="http://schemas.microsoft.com/office/powerpoint/2010/main" val="209586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A2180-E0B1-486F-97BB-BE661A6E5C9A}"/>
              </a:ext>
            </a:extLst>
          </p:cNvPr>
          <p:cNvSpPr/>
          <p:nvPr/>
        </p:nvSpPr>
        <p:spPr>
          <a:xfrm>
            <a:off x="150812" y="531170"/>
            <a:ext cx="11887200" cy="574717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FE6A42F-09F8-4908-9BB0-5027D47B5B6B}"/>
              </a:ext>
            </a:extLst>
          </p:cNvPr>
          <p:cNvSpPr/>
          <p:nvPr/>
        </p:nvSpPr>
        <p:spPr>
          <a:xfrm>
            <a:off x="319097" y="5486400"/>
            <a:ext cx="1217550" cy="1371600"/>
          </a:xfrm>
          <a:prstGeom prst="roundRect">
            <a:avLst/>
          </a:prstGeom>
          <a:gradFill>
            <a:gsLst>
              <a:gs pos="52400">
                <a:schemeClr val="tx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8EB5E4"/>
              </a:gs>
            </a:gsLst>
            <a:lin ang="5400000" scaled="1"/>
          </a:gra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1504612" y="6278346"/>
            <a:ext cx="448923" cy="474056"/>
          </a:xfrm>
          <a:prstGeom prst="roundRect">
            <a:avLst/>
          </a:prstGeom>
          <a:gradFill>
            <a:gsLst>
              <a:gs pos="0">
                <a:schemeClr val="tx1"/>
              </a:gs>
              <a:gs pos="0">
                <a:schemeClr val="tx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47941"/>
            <a:ext cx="4084339" cy="3038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57820" y="4836774"/>
            <a:ext cx="11658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690" y="147942"/>
            <a:ext cx="4084339" cy="303879"/>
          </a:xfrm>
          <a:prstGeom prst="rect">
            <a:avLst/>
          </a:prstGeom>
        </p:spPr>
      </p:pic>
      <p:pic>
        <p:nvPicPr>
          <p:cNvPr id="31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4" t="16963" r="40578" b="41519"/>
          <a:stretch/>
        </p:blipFill>
        <p:spPr bwMode="auto">
          <a:xfrm>
            <a:off x="799711" y="5778078"/>
            <a:ext cx="235736" cy="52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7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C:\Users\Anjoman\Desktop\sadegh\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9006" y="5824251"/>
            <a:ext cx="737145" cy="68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6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C:\Users\Anjoman\Desktop\sadegh\3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60" y="6487327"/>
            <a:ext cx="979825" cy="29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1504612" y="6276485"/>
            <a:ext cx="693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b="1" dirty="0">
                <a:solidFill>
                  <a:srgbClr val="002060"/>
                </a:solidFill>
                <a:effectLst>
                  <a:glow rad="139700">
                    <a:prstClr val="white">
                      <a:alpha val="40000"/>
                    </a:prstClr>
                  </a:glow>
                </a:effectLst>
                <a:cs typeface="B Nazanin" panose="00000400000000000000" pitchFamily="2" charset="-78"/>
              </a:rPr>
              <a:t>22</a:t>
            </a:r>
            <a:endParaRPr lang="en-US" sz="2400" b="1" dirty="0">
              <a:solidFill>
                <a:srgbClr val="002060"/>
              </a:solidFill>
              <a:effectLst>
                <a:glow rad="139700">
                  <a:prstClr val="white">
                    <a:alpha val="4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87669" y="593275"/>
            <a:ext cx="11665866" cy="1207635"/>
          </a:xfrm>
          <a:prstGeom prst="roundRect">
            <a:avLst/>
          </a:prstGeom>
          <a:solidFill>
            <a:schemeClr val="accent1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cs typeface="B Nazanin" panose="00000400000000000000" pitchFamily="2" charset="-78"/>
              </a:rPr>
              <a:t>مدل </a:t>
            </a:r>
            <a:r>
              <a:rPr lang="en-US" sz="2000" dirty="0">
                <a:cs typeface="B Nazanin" panose="00000400000000000000" pitchFamily="2" charset="-78"/>
              </a:rPr>
              <a:t>BIM </a:t>
            </a:r>
            <a:r>
              <a:rPr lang="fa-IR" sz="2000" dirty="0">
                <a:cs typeface="B Nazanin" panose="00000400000000000000" pitchFamily="2" charset="-78"/>
              </a:rPr>
              <a:t>ساخته شده، باید شامل مدل سازه </a:t>
            </a:r>
            <a:r>
              <a:rPr lang="en-US" sz="2000" dirty="0">
                <a:cs typeface="B Nazanin" panose="00000400000000000000" pitchFamily="2" charset="-78"/>
              </a:rPr>
              <a:t>utility tunnel، </a:t>
            </a:r>
            <a:r>
              <a:rPr lang="fa-IR" sz="2000" dirty="0">
                <a:cs typeface="B Nazanin" panose="00000400000000000000" pitchFamily="2" charset="-78"/>
              </a:rPr>
              <a:t>مدل لوله و تجهیزات، سنسورها و </a:t>
            </a:r>
            <a:r>
              <a:rPr lang="en-US" sz="2000" dirty="0">
                <a:cs typeface="B Nazanin" panose="00000400000000000000" pitchFamily="2" charset="-78"/>
              </a:rPr>
              <a:t>device </a:t>
            </a:r>
            <a:r>
              <a:rPr lang="fa-IR" sz="2000" dirty="0">
                <a:cs typeface="B Nazanin" panose="00000400000000000000" pitchFamily="2" charset="-78"/>
              </a:rPr>
              <a:t>ها باشد. مدل ساخته شده به حجم زیادی از اطلاعات برای نمایش و نشان دادن روابط بین المان ها در سیستم مدیریت نگهداری نیاز دارد. </a:t>
            </a:r>
            <a:endParaRPr lang="fa-IR" sz="2000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662211" y="6373528"/>
            <a:ext cx="1889970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sz="2000" b="1" dirty="0">
                <a:solidFill>
                  <a:prstClr val="white"/>
                </a:solidFill>
                <a:effectLst>
                  <a:glow rad="101600">
                    <a:prstClr val="black">
                      <a:alpha val="60000"/>
                    </a:prstClr>
                  </a:glow>
                </a:effectLst>
                <a:cs typeface="B Nazanin" panose="00000400000000000000" pitchFamily="2" charset="-78"/>
              </a:rPr>
              <a:t>مهدی صباغ زاده</a:t>
            </a:r>
            <a:endParaRPr lang="en-US" sz="2000" b="1" dirty="0">
              <a:solidFill>
                <a:prstClr val="white"/>
              </a:solidFill>
              <a:effectLst>
                <a:glow rad="101600">
                  <a:prstClr val="black">
                    <a:alpha val="6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pic>
        <p:nvPicPr>
          <p:cNvPr id="23" name="Picture 22"/>
          <p:cNvPicPr/>
          <p:nvPr/>
        </p:nvPicPr>
        <p:blipFill>
          <a:blip r:embed="rId10"/>
          <a:stretch>
            <a:fillRect/>
          </a:stretch>
        </p:blipFill>
        <p:spPr>
          <a:xfrm>
            <a:off x="2970212" y="1838526"/>
            <a:ext cx="6489092" cy="4333674"/>
          </a:xfrm>
          <a:prstGeom prst="rect">
            <a:avLst/>
          </a:prstGeom>
        </p:spPr>
      </p:pic>
      <p:sp>
        <p:nvSpPr>
          <p:cNvPr id="19" name="Rounded Rectangle 18"/>
          <p:cNvSpPr/>
          <p:nvPr/>
        </p:nvSpPr>
        <p:spPr>
          <a:xfrm>
            <a:off x="1809275" y="33749"/>
            <a:ext cx="8534400" cy="462577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9000">
                <a:srgbClr val="275EA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7160" algn="ctr" rtl="1"/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کاربرد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BIM-GIS</a:t>
            </a:r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 در زیرساخت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Under ground Utility</a:t>
            </a:r>
            <a:endParaRPr lang="fa-IR" sz="2000" b="1" dirty="0">
              <a:solidFill>
                <a:prstClr val="white"/>
              </a:solidFill>
              <a:cs typeface="B Nazanin" panose="00000400000000000000" pitchFamily="2" charset="-78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788847" y="6373528"/>
            <a:ext cx="7574923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rtl="1"/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بررسی مطالعات انجام شده در زمینه کاربرد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BIM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و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GIS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در زیرساخت </a:t>
            </a:r>
          </a:p>
        </p:txBody>
      </p:sp>
    </p:spTree>
    <p:extLst>
      <p:ext uri="{BB962C8B-B14F-4D97-AF65-F5344CB8AC3E}">
        <p14:creationId xmlns:p14="http://schemas.microsoft.com/office/powerpoint/2010/main" val="23780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A2180-E0B1-486F-97BB-BE661A6E5C9A}"/>
              </a:ext>
            </a:extLst>
          </p:cNvPr>
          <p:cNvSpPr/>
          <p:nvPr/>
        </p:nvSpPr>
        <p:spPr>
          <a:xfrm>
            <a:off x="150812" y="531170"/>
            <a:ext cx="11887200" cy="574717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FE6A42F-09F8-4908-9BB0-5027D47B5B6B}"/>
              </a:ext>
            </a:extLst>
          </p:cNvPr>
          <p:cNvSpPr/>
          <p:nvPr/>
        </p:nvSpPr>
        <p:spPr>
          <a:xfrm>
            <a:off x="319097" y="5486400"/>
            <a:ext cx="1217550" cy="1371600"/>
          </a:xfrm>
          <a:prstGeom prst="roundRect">
            <a:avLst/>
          </a:prstGeom>
          <a:gradFill>
            <a:gsLst>
              <a:gs pos="52400">
                <a:schemeClr val="tx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8EB5E4"/>
              </a:gs>
            </a:gsLst>
            <a:lin ang="5400000" scaled="1"/>
          </a:gra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1504612" y="6278346"/>
            <a:ext cx="448923" cy="474056"/>
          </a:xfrm>
          <a:prstGeom prst="roundRect">
            <a:avLst/>
          </a:prstGeom>
          <a:gradFill>
            <a:gsLst>
              <a:gs pos="0">
                <a:schemeClr val="tx1"/>
              </a:gs>
              <a:gs pos="0">
                <a:schemeClr val="tx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47941"/>
            <a:ext cx="4084339" cy="3038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57820" y="4836774"/>
            <a:ext cx="11658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690" y="147942"/>
            <a:ext cx="4084339" cy="303879"/>
          </a:xfrm>
          <a:prstGeom prst="rect">
            <a:avLst/>
          </a:prstGeom>
        </p:spPr>
      </p:pic>
      <p:pic>
        <p:nvPicPr>
          <p:cNvPr id="31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4" t="16963" r="40578" b="41519"/>
          <a:stretch/>
        </p:blipFill>
        <p:spPr bwMode="auto">
          <a:xfrm>
            <a:off x="799711" y="5778078"/>
            <a:ext cx="235736" cy="52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7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C:\Users\Anjoman\Desktop\sadegh\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9006" y="5824251"/>
            <a:ext cx="737145" cy="68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6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C:\Users\Anjoman\Desktop\sadegh\3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60" y="6487327"/>
            <a:ext cx="979825" cy="29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1504612" y="6276485"/>
            <a:ext cx="693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b="1" dirty="0">
                <a:solidFill>
                  <a:srgbClr val="002060"/>
                </a:solidFill>
                <a:effectLst>
                  <a:glow rad="139700">
                    <a:prstClr val="white">
                      <a:alpha val="40000"/>
                    </a:prstClr>
                  </a:glow>
                </a:effectLst>
                <a:cs typeface="B Nazanin" panose="00000400000000000000" pitchFamily="2" charset="-78"/>
              </a:rPr>
              <a:t>23</a:t>
            </a:r>
            <a:endParaRPr lang="en-US" sz="2400" b="1" dirty="0">
              <a:solidFill>
                <a:srgbClr val="002060"/>
              </a:solidFill>
              <a:effectLst>
                <a:glow rad="139700">
                  <a:prstClr val="white">
                    <a:alpha val="4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19097" y="610519"/>
            <a:ext cx="11497581" cy="684881"/>
          </a:xfrm>
          <a:prstGeom prst="roundRect">
            <a:avLst/>
          </a:prstGeom>
          <a:solidFill>
            <a:schemeClr val="accent1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80060" indent="-342900" algn="r" rtl="1">
              <a:buFont typeface="Wingdings" panose="05000000000000000000" pitchFamily="2" charset="2"/>
              <a:buChar char="q"/>
            </a:pPr>
            <a:r>
              <a:rPr lang="fa-IR" sz="2000" dirty="0">
                <a:cs typeface="B Nazanin" panose="00000400000000000000" pitchFamily="2" charset="-78"/>
              </a:rPr>
              <a:t>فرآیند یکپارچه سازی پایش داده ها در سیستم مدیریت در شکل زیر نشان داده شده است. </a:t>
            </a:r>
            <a:endParaRPr lang="fa-IR" sz="2000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662211" y="6373528"/>
            <a:ext cx="1889970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sz="2000" b="1" dirty="0">
                <a:solidFill>
                  <a:prstClr val="white"/>
                </a:solidFill>
                <a:effectLst>
                  <a:glow rad="101600">
                    <a:prstClr val="black">
                      <a:alpha val="60000"/>
                    </a:prstClr>
                  </a:glow>
                </a:effectLst>
                <a:cs typeface="B Nazanin" panose="00000400000000000000" pitchFamily="2" charset="-78"/>
              </a:rPr>
              <a:t>مهدی صباغ زاده</a:t>
            </a:r>
            <a:endParaRPr lang="en-US" sz="2000" b="1" dirty="0">
              <a:solidFill>
                <a:prstClr val="white"/>
              </a:solidFill>
              <a:effectLst>
                <a:glow rad="101600">
                  <a:prstClr val="black">
                    <a:alpha val="6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pic>
        <p:nvPicPr>
          <p:cNvPr id="19" name="Picture 18"/>
          <p:cNvPicPr/>
          <p:nvPr/>
        </p:nvPicPr>
        <p:blipFill>
          <a:blip r:embed="rId10"/>
          <a:stretch>
            <a:fillRect/>
          </a:stretch>
        </p:blipFill>
        <p:spPr>
          <a:xfrm>
            <a:off x="2817812" y="1374749"/>
            <a:ext cx="6602875" cy="4689258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1809275" y="33749"/>
            <a:ext cx="8534400" cy="462577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9000">
                <a:srgbClr val="275EA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7160" algn="ctr" rtl="1"/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کاربرد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BIM-GIS</a:t>
            </a:r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 در زیرساخت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Under ground Utility</a:t>
            </a:r>
            <a:endParaRPr lang="fa-IR" sz="2000" b="1" dirty="0">
              <a:solidFill>
                <a:prstClr val="white"/>
              </a:solidFill>
              <a:cs typeface="B Nazanin" panose="00000400000000000000" pitchFamily="2" charset="-78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788847" y="6373528"/>
            <a:ext cx="7574923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rtl="1"/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بررسی مطالعات انجام شده در زمینه کاربرد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BIM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و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GIS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در زیرساخت </a:t>
            </a:r>
          </a:p>
        </p:txBody>
      </p:sp>
    </p:spTree>
    <p:extLst>
      <p:ext uri="{BB962C8B-B14F-4D97-AF65-F5344CB8AC3E}">
        <p14:creationId xmlns:p14="http://schemas.microsoft.com/office/powerpoint/2010/main" val="2210591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A2180-E0B1-486F-97BB-BE661A6E5C9A}"/>
              </a:ext>
            </a:extLst>
          </p:cNvPr>
          <p:cNvSpPr/>
          <p:nvPr/>
        </p:nvSpPr>
        <p:spPr>
          <a:xfrm>
            <a:off x="150812" y="531170"/>
            <a:ext cx="11887200" cy="574717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FE6A42F-09F8-4908-9BB0-5027D47B5B6B}"/>
              </a:ext>
            </a:extLst>
          </p:cNvPr>
          <p:cNvSpPr/>
          <p:nvPr/>
        </p:nvSpPr>
        <p:spPr>
          <a:xfrm>
            <a:off x="319097" y="5486400"/>
            <a:ext cx="1217550" cy="1371600"/>
          </a:xfrm>
          <a:prstGeom prst="roundRect">
            <a:avLst/>
          </a:prstGeom>
          <a:gradFill>
            <a:gsLst>
              <a:gs pos="52400">
                <a:schemeClr val="tx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8EB5E4"/>
              </a:gs>
            </a:gsLst>
            <a:lin ang="5400000" scaled="1"/>
          </a:gra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1504612" y="6278346"/>
            <a:ext cx="448923" cy="474056"/>
          </a:xfrm>
          <a:prstGeom prst="roundRect">
            <a:avLst/>
          </a:prstGeom>
          <a:gradFill>
            <a:gsLst>
              <a:gs pos="0">
                <a:schemeClr val="tx1"/>
              </a:gs>
              <a:gs pos="0">
                <a:schemeClr val="tx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47941"/>
            <a:ext cx="4084339" cy="3038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57820" y="4836774"/>
            <a:ext cx="11658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690" y="147942"/>
            <a:ext cx="4084339" cy="303879"/>
          </a:xfrm>
          <a:prstGeom prst="rect">
            <a:avLst/>
          </a:prstGeom>
        </p:spPr>
      </p:pic>
      <p:pic>
        <p:nvPicPr>
          <p:cNvPr id="31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4" t="16963" r="40578" b="41519"/>
          <a:stretch/>
        </p:blipFill>
        <p:spPr bwMode="auto">
          <a:xfrm>
            <a:off x="799711" y="5778078"/>
            <a:ext cx="235736" cy="52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7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C:\Users\Anjoman\Desktop\sadegh\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9006" y="5824251"/>
            <a:ext cx="737145" cy="68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6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C:\Users\Anjoman\Desktop\sadegh\3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60" y="6487327"/>
            <a:ext cx="979825" cy="29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1504612" y="6276485"/>
            <a:ext cx="693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b="1" dirty="0">
                <a:solidFill>
                  <a:srgbClr val="002060"/>
                </a:solidFill>
                <a:effectLst>
                  <a:glow rad="139700">
                    <a:prstClr val="white">
                      <a:alpha val="40000"/>
                    </a:prstClr>
                  </a:glow>
                </a:effectLst>
                <a:cs typeface="B Nazanin" panose="00000400000000000000" pitchFamily="2" charset="-78"/>
              </a:rPr>
              <a:t>24</a:t>
            </a:r>
            <a:endParaRPr lang="en-US" sz="2400" b="1" dirty="0">
              <a:solidFill>
                <a:srgbClr val="002060"/>
              </a:solidFill>
              <a:effectLst>
                <a:glow rad="139700">
                  <a:prstClr val="white">
                    <a:alpha val="4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19097" y="610519"/>
            <a:ext cx="11497581" cy="1251705"/>
          </a:xfrm>
          <a:prstGeom prst="roundRect">
            <a:avLst/>
          </a:prstGeom>
          <a:solidFill>
            <a:schemeClr val="accent1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بعد از تکمیل مدل ها ، مدل های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BIM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GIS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با فرمت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FBX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خروجی گرفته می شود. سیستم مدیریت نگهداری مبتنی بر وب در زبان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HTML 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نوشته شده است و برای اتصال به دیتابیس نیز از </a:t>
            </a:r>
            <a:r>
              <a:rPr lang="en-US" sz="2000" dirty="0" err="1">
                <a:solidFill>
                  <a:prstClr val="black"/>
                </a:solidFill>
                <a:cs typeface="B Nazanin" panose="00000400000000000000" pitchFamily="2" charset="-78"/>
              </a:rPr>
              <a:t>javascript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استفاده می شود.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1662211" y="6373528"/>
            <a:ext cx="1889970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sz="2000" b="1" dirty="0">
                <a:solidFill>
                  <a:prstClr val="white"/>
                </a:solidFill>
                <a:effectLst>
                  <a:glow rad="101600">
                    <a:prstClr val="black">
                      <a:alpha val="60000"/>
                    </a:prstClr>
                  </a:glow>
                </a:effectLst>
                <a:cs typeface="B Nazanin" panose="00000400000000000000" pitchFamily="2" charset="-78"/>
              </a:rPr>
              <a:t>مهدی صباغ زاده</a:t>
            </a:r>
            <a:endParaRPr lang="en-US" sz="2000" b="1" dirty="0">
              <a:solidFill>
                <a:prstClr val="white"/>
              </a:solidFill>
              <a:effectLst>
                <a:glow rad="101600">
                  <a:prstClr val="black">
                    <a:alpha val="6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pic>
        <p:nvPicPr>
          <p:cNvPr id="18" name="Picture 17"/>
          <p:cNvPicPr/>
          <p:nvPr/>
        </p:nvPicPr>
        <p:blipFill>
          <a:blip r:embed="rId10"/>
          <a:stretch>
            <a:fillRect/>
          </a:stretch>
        </p:blipFill>
        <p:spPr>
          <a:xfrm>
            <a:off x="284240" y="2638173"/>
            <a:ext cx="4285490" cy="2388422"/>
          </a:xfrm>
          <a:prstGeom prst="rect">
            <a:avLst/>
          </a:prstGeom>
        </p:spPr>
      </p:pic>
      <p:pic>
        <p:nvPicPr>
          <p:cNvPr id="19" name="Picture 18"/>
          <p:cNvPicPr/>
          <p:nvPr/>
        </p:nvPicPr>
        <p:blipFill>
          <a:blip r:embed="rId11"/>
          <a:stretch>
            <a:fillRect/>
          </a:stretch>
        </p:blipFill>
        <p:spPr>
          <a:xfrm>
            <a:off x="4661160" y="1899840"/>
            <a:ext cx="7285421" cy="4115604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1809275" y="33749"/>
            <a:ext cx="8534400" cy="462577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9000">
                <a:srgbClr val="275EA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7160" algn="ctr" rtl="1"/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کاربرد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BIM-GIS</a:t>
            </a:r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 در زیرساخت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Under ground Utility</a:t>
            </a:r>
            <a:endParaRPr lang="fa-IR" sz="2000" b="1" dirty="0">
              <a:solidFill>
                <a:prstClr val="white"/>
              </a:solidFill>
              <a:cs typeface="B Nazanin" panose="00000400000000000000" pitchFamily="2" charset="-78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788847" y="6373528"/>
            <a:ext cx="7574923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rtl="1"/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بررسی مطالعات انجام شده در زمینه کاربرد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BIM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و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GIS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در زیرساخت </a:t>
            </a:r>
          </a:p>
        </p:txBody>
      </p:sp>
    </p:spTree>
    <p:extLst>
      <p:ext uri="{BB962C8B-B14F-4D97-AF65-F5344CB8AC3E}">
        <p14:creationId xmlns:p14="http://schemas.microsoft.com/office/powerpoint/2010/main" val="2471648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A2180-E0B1-486F-97BB-BE661A6E5C9A}"/>
              </a:ext>
            </a:extLst>
          </p:cNvPr>
          <p:cNvSpPr/>
          <p:nvPr/>
        </p:nvSpPr>
        <p:spPr>
          <a:xfrm>
            <a:off x="150812" y="531170"/>
            <a:ext cx="11887200" cy="574717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FE6A42F-09F8-4908-9BB0-5027D47B5B6B}"/>
              </a:ext>
            </a:extLst>
          </p:cNvPr>
          <p:cNvSpPr/>
          <p:nvPr/>
        </p:nvSpPr>
        <p:spPr>
          <a:xfrm>
            <a:off x="319097" y="5486400"/>
            <a:ext cx="1217550" cy="1371600"/>
          </a:xfrm>
          <a:prstGeom prst="roundRect">
            <a:avLst/>
          </a:prstGeom>
          <a:gradFill>
            <a:gsLst>
              <a:gs pos="52400">
                <a:schemeClr val="tx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8EB5E4"/>
              </a:gs>
            </a:gsLst>
            <a:lin ang="5400000" scaled="1"/>
          </a:gra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1504612" y="6278346"/>
            <a:ext cx="448923" cy="474056"/>
          </a:xfrm>
          <a:prstGeom prst="roundRect">
            <a:avLst/>
          </a:prstGeom>
          <a:gradFill>
            <a:gsLst>
              <a:gs pos="0">
                <a:schemeClr val="tx1"/>
              </a:gs>
              <a:gs pos="0">
                <a:schemeClr val="tx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47941"/>
            <a:ext cx="4084339" cy="3038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57820" y="4836774"/>
            <a:ext cx="11658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690" y="147942"/>
            <a:ext cx="4084339" cy="303879"/>
          </a:xfrm>
          <a:prstGeom prst="rect">
            <a:avLst/>
          </a:prstGeom>
        </p:spPr>
      </p:pic>
      <p:pic>
        <p:nvPicPr>
          <p:cNvPr id="31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4" t="16963" r="40578" b="41519"/>
          <a:stretch/>
        </p:blipFill>
        <p:spPr bwMode="auto">
          <a:xfrm>
            <a:off x="799711" y="5778078"/>
            <a:ext cx="235736" cy="52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7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C:\Users\Anjoman\Desktop\sadegh\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9006" y="5824251"/>
            <a:ext cx="737145" cy="68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6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C:\Users\Anjoman\Desktop\sadegh\3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60" y="6487327"/>
            <a:ext cx="979825" cy="29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1504612" y="6276485"/>
            <a:ext cx="693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b="1" dirty="0">
                <a:solidFill>
                  <a:srgbClr val="002060"/>
                </a:solidFill>
                <a:effectLst>
                  <a:glow rad="139700">
                    <a:prstClr val="white">
                      <a:alpha val="40000"/>
                    </a:prstClr>
                  </a:glow>
                </a:effectLst>
                <a:cs typeface="B Nazanin" panose="00000400000000000000" pitchFamily="2" charset="-78"/>
              </a:rPr>
              <a:t>25</a:t>
            </a:r>
            <a:endParaRPr lang="en-US" sz="2400" b="1" dirty="0">
              <a:solidFill>
                <a:srgbClr val="002060"/>
              </a:solidFill>
              <a:effectLst>
                <a:glow rad="139700">
                  <a:prstClr val="white">
                    <a:alpha val="4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11893" y="614578"/>
            <a:ext cx="11497581" cy="661565"/>
          </a:xfrm>
          <a:prstGeom prst="roundRect">
            <a:avLst/>
          </a:prstGeom>
          <a:solidFill>
            <a:schemeClr val="accent1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80060" indent="-342900" algn="r" rtl="1">
              <a:buFont typeface="Arial" panose="020B0604020202020204" pitchFamily="34" charset="0"/>
              <a:buChar char="•"/>
            </a:pP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فرآیند نگهداری دوره ای و و فرآیند انجام تعمیرات مشخص می شود و در مدل سه بعدی </a:t>
            </a:r>
            <a:r>
              <a:rPr lang="en-US" sz="2000" dirty="0">
                <a:solidFill>
                  <a:prstClr val="black"/>
                </a:solidFill>
                <a:cs typeface="B Nazanin" panose="00000400000000000000" pitchFamily="2" charset="-78"/>
              </a:rPr>
              <a:t>BIM-GIS</a:t>
            </a:r>
            <a:r>
              <a:rPr lang="fa-IR" sz="2000" dirty="0">
                <a:solidFill>
                  <a:prstClr val="black"/>
                </a:solidFill>
                <a:cs typeface="B Nazanin" panose="00000400000000000000" pitchFamily="2" charset="-78"/>
              </a:rPr>
              <a:t> تصویرسازی می شود.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1662211" y="6373528"/>
            <a:ext cx="1889970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sz="2000" b="1" dirty="0">
                <a:solidFill>
                  <a:prstClr val="white"/>
                </a:solidFill>
                <a:effectLst>
                  <a:glow rad="101600">
                    <a:prstClr val="black">
                      <a:alpha val="60000"/>
                    </a:prstClr>
                  </a:glow>
                </a:effectLst>
                <a:cs typeface="B Nazanin" panose="00000400000000000000" pitchFamily="2" charset="-78"/>
              </a:rPr>
              <a:t>مهدی صباغ زاده</a:t>
            </a:r>
            <a:endParaRPr lang="en-US" sz="2000" b="1" dirty="0">
              <a:solidFill>
                <a:prstClr val="white"/>
              </a:solidFill>
              <a:effectLst>
                <a:glow rad="101600">
                  <a:prstClr val="black">
                    <a:alpha val="6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pic>
        <p:nvPicPr>
          <p:cNvPr id="18" name="Picture 17"/>
          <p:cNvPicPr/>
          <p:nvPr/>
        </p:nvPicPr>
        <p:blipFill>
          <a:blip r:embed="rId10"/>
          <a:stretch>
            <a:fillRect/>
          </a:stretch>
        </p:blipFill>
        <p:spPr>
          <a:xfrm>
            <a:off x="311893" y="1355492"/>
            <a:ext cx="5943600" cy="2152123"/>
          </a:xfrm>
          <a:prstGeom prst="rect">
            <a:avLst/>
          </a:prstGeom>
        </p:spPr>
      </p:pic>
      <p:pic>
        <p:nvPicPr>
          <p:cNvPr id="19" name="Picture 18"/>
          <p:cNvPicPr/>
          <p:nvPr/>
        </p:nvPicPr>
        <p:blipFill>
          <a:blip r:embed="rId11"/>
          <a:stretch>
            <a:fillRect/>
          </a:stretch>
        </p:blipFill>
        <p:spPr>
          <a:xfrm>
            <a:off x="311893" y="3576523"/>
            <a:ext cx="5943600" cy="1906260"/>
          </a:xfrm>
          <a:prstGeom prst="rect">
            <a:avLst/>
          </a:prstGeom>
        </p:spPr>
      </p:pic>
      <p:pic>
        <p:nvPicPr>
          <p:cNvPr id="23" name="Picture 22"/>
          <p:cNvPicPr/>
          <p:nvPr/>
        </p:nvPicPr>
        <p:blipFill>
          <a:blip r:embed="rId12"/>
          <a:stretch>
            <a:fillRect/>
          </a:stretch>
        </p:blipFill>
        <p:spPr>
          <a:xfrm>
            <a:off x="6382556" y="1712072"/>
            <a:ext cx="5495045" cy="4066005"/>
          </a:xfrm>
          <a:prstGeom prst="rect">
            <a:avLst/>
          </a:prstGeom>
        </p:spPr>
      </p:pic>
      <p:sp>
        <p:nvSpPr>
          <p:cNvPr id="25" name="Rounded Rectangle 24"/>
          <p:cNvSpPr/>
          <p:nvPr/>
        </p:nvSpPr>
        <p:spPr>
          <a:xfrm>
            <a:off x="1809275" y="33749"/>
            <a:ext cx="8534400" cy="462577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9000">
                <a:srgbClr val="275EA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7160" algn="ctr" rtl="1"/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کاربرد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BIM-GIS</a:t>
            </a:r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 در زیرساخت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Under ground Utility</a:t>
            </a:r>
            <a:endParaRPr lang="fa-IR" sz="2000" b="1" dirty="0">
              <a:solidFill>
                <a:prstClr val="white"/>
              </a:solidFill>
              <a:cs typeface="B Nazanin" panose="00000400000000000000" pitchFamily="2" charset="-78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3788847" y="6373528"/>
            <a:ext cx="7574923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rtl="1"/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بررسی مطالعات انجام شده در زمینه کاربرد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BIM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و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GIS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در زیرساخت </a:t>
            </a:r>
          </a:p>
        </p:txBody>
      </p:sp>
    </p:spTree>
    <p:extLst>
      <p:ext uri="{BB962C8B-B14F-4D97-AF65-F5344CB8AC3E}">
        <p14:creationId xmlns:p14="http://schemas.microsoft.com/office/powerpoint/2010/main" val="4160404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A2180-E0B1-486F-97BB-BE661A6E5C9A}"/>
              </a:ext>
            </a:extLst>
          </p:cNvPr>
          <p:cNvSpPr/>
          <p:nvPr/>
        </p:nvSpPr>
        <p:spPr>
          <a:xfrm>
            <a:off x="150812" y="531170"/>
            <a:ext cx="11887200" cy="574717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FE6A42F-09F8-4908-9BB0-5027D47B5B6B}"/>
              </a:ext>
            </a:extLst>
          </p:cNvPr>
          <p:cNvSpPr/>
          <p:nvPr/>
        </p:nvSpPr>
        <p:spPr>
          <a:xfrm>
            <a:off x="319097" y="5486400"/>
            <a:ext cx="1217550" cy="1371600"/>
          </a:xfrm>
          <a:prstGeom prst="roundRect">
            <a:avLst/>
          </a:prstGeom>
          <a:gradFill>
            <a:gsLst>
              <a:gs pos="52400">
                <a:schemeClr val="tx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8EB5E4"/>
              </a:gs>
            </a:gsLst>
            <a:lin ang="5400000" scaled="1"/>
          </a:gra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1504612" y="6278346"/>
            <a:ext cx="448923" cy="474056"/>
          </a:xfrm>
          <a:prstGeom prst="roundRect">
            <a:avLst/>
          </a:prstGeom>
          <a:gradFill>
            <a:gsLst>
              <a:gs pos="0">
                <a:schemeClr val="tx1"/>
              </a:gs>
              <a:gs pos="0">
                <a:schemeClr val="tx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47941"/>
            <a:ext cx="4084339" cy="3038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57820" y="4836774"/>
            <a:ext cx="11658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  <a:p>
            <a:pPr marL="422910" indent="-285750" algn="r" rtl="1">
              <a:buFont typeface="Arial" panose="020B0604020202020204" pitchFamily="34" charset="0"/>
              <a:buChar char="•"/>
            </a:pPr>
            <a:endParaRPr lang="fa-IR" sz="2000" b="1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690" y="147942"/>
            <a:ext cx="4084339" cy="303879"/>
          </a:xfrm>
          <a:prstGeom prst="rect">
            <a:avLst/>
          </a:prstGeom>
        </p:spPr>
      </p:pic>
      <p:pic>
        <p:nvPicPr>
          <p:cNvPr id="31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4" t="16963" r="40578" b="41519"/>
          <a:stretch/>
        </p:blipFill>
        <p:spPr bwMode="auto">
          <a:xfrm>
            <a:off x="799711" y="5778078"/>
            <a:ext cx="235736" cy="52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7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C:\Users\Anjoman\Desktop\sadegh\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9006" y="5824251"/>
            <a:ext cx="737145" cy="68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Anjoman\Desktop\sadegh\1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01" r="35377" b="83038"/>
          <a:stretch/>
        </p:blipFill>
        <p:spPr bwMode="auto">
          <a:xfrm>
            <a:off x="777646" y="5577966"/>
            <a:ext cx="301986" cy="20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C:\Users\Anjoman\Desktop\sadegh\3.png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60" y="6487327"/>
            <a:ext cx="979825" cy="29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1479371" y="6263907"/>
            <a:ext cx="693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b="1" dirty="0">
                <a:solidFill>
                  <a:srgbClr val="002060"/>
                </a:solidFill>
                <a:effectLst>
                  <a:glow rad="139700">
                    <a:prstClr val="white">
                      <a:alpha val="40000"/>
                    </a:prstClr>
                  </a:glow>
                </a:effectLst>
                <a:cs typeface="B Nazanin" panose="00000400000000000000" pitchFamily="2" charset="-78"/>
              </a:rPr>
              <a:t>31</a:t>
            </a:r>
            <a:endParaRPr lang="en-US" sz="2400" b="1" dirty="0">
              <a:solidFill>
                <a:srgbClr val="002060"/>
              </a:solidFill>
              <a:effectLst>
                <a:glow rad="139700">
                  <a:prstClr val="white">
                    <a:alpha val="4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19098" y="576911"/>
            <a:ext cx="11524104" cy="1979033"/>
          </a:xfrm>
          <a:prstGeom prst="roundRect">
            <a:avLst/>
          </a:prstGeom>
          <a:solidFill>
            <a:schemeClr val="accent1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در مطالعه ای توسط ادموندسون و همکاران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[12]</a:t>
            </a: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طراحی و توسعه مدل هوشمند اطلاعات دارایی های شبکه فاضلاب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(SSAIM)</a:t>
            </a: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برای یک شبکه فاضلاب موجود ارائه می شود.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SSAIM</a:t>
            </a: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با استفاده از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IFC4</a:t>
            </a: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و سنسورهای هوشمند توزیع شده امکان پایش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real-time</a:t>
            </a: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و گزارش عملکرد دارایی های شبکه فاضلاب را فراهم می کند.</a:t>
            </a:r>
          </a:p>
          <a:p>
            <a:pPr marL="34290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اطلاعات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GIS</a:t>
            </a:r>
            <a:r>
              <a:rPr lang="fa-IR" sz="20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به صورت شبکه توپولوژی دو بعدی نشان داده شده است که در آن ویژگی های شبکه فاضلاب به صورت نقاط و خطوط می باشد و ارتباط آن ها بر اساس فاصله مکانی می باشد.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662211" y="6373528"/>
            <a:ext cx="1889970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sz="2000" b="1" dirty="0">
                <a:solidFill>
                  <a:prstClr val="white"/>
                </a:solidFill>
                <a:effectLst>
                  <a:glow rad="101600">
                    <a:prstClr val="black">
                      <a:alpha val="60000"/>
                    </a:prstClr>
                  </a:glow>
                </a:effectLst>
                <a:cs typeface="B Nazanin" panose="00000400000000000000" pitchFamily="2" charset="-78"/>
              </a:rPr>
              <a:t>مهدی صباغ زاده</a:t>
            </a:r>
            <a:endParaRPr lang="en-US" sz="2000" b="1" dirty="0">
              <a:solidFill>
                <a:prstClr val="white"/>
              </a:solidFill>
              <a:effectLst>
                <a:glow rad="101600">
                  <a:prstClr val="black">
                    <a:alpha val="60000"/>
                  </a:prstClr>
                </a:glow>
              </a:effectLst>
              <a:cs typeface="B Nazanin" panose="00000400000000000000" pitchFamily="2" charset="-78"/>
            </a:endParaRPr>
          </a:p>
        </p:txBody>
      </p:sp>
      <p:pic>
        <p:nvPicPr>
          <p:cNvPr id="18" name="Picture 17"/>
          <p:cNvPicPr/>
          <p:nvPr/>
        </p:nvPicPr>
        <p:blipFill>
          <a:blip r:embed="rId10"/>
          <a:stretch>
            <a:fillRect/>
          </a:stretch>
        </p:blipFill>
        <p:spPr>
          <a:xfrm>
            <a:off x="1536647" y="2606139"/>
            <a:ext cx="5510037" cy="3540048"/>
          </a:xfrm>
          <a:prstGeom prst="rect">
            <a:avLst/>
          </a:prstGeom>
        </p:spPr>
      </p:pic>
      <p:pic>
        <p:nvPicPr>
          <p:cNvPr id="19" name="Picture 18"/>
          <p:cNvPicPr/>
          <p:nvPr/>
        </p:nvPicPr>
        <p:blipFill>
          <a:blip r:embed="rId11"/>
          <a:stretch>
            <a:fillRect/>
          </a:stretch>
        </p:blipFill>
        <p:spPr>
          <a:xfrm>
            <a:off x="7046684" y="2982449"/>
            <a:ext cx="4879207" cy="3163737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1809275" y="33749"/>
            <a:ext cx="8534400" cy="462577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9000">
                <a:srgbClr val="275EA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7160" algn="ctr" rtl="1"/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کاربرد </a:t>
            </a:r>
            <a:r>
              <a:rPr lang="en-US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BIM-GIS</a:t>
            </a:r>
            <a:r>
              <a:rPr lang="fa-IR" sz="3000" b="1" dirty="0">
                <a:ln>
                  <a:solidFill>
                    <a:srgbClr val="4283D2">
                      <a:lumMod val="50000"/>
                    </a:srgbClr>
                  </a:solidFill>
                </a:ln>
                <a:solidFill>
                  <a:prstClr val="white"/>
                </a:solidFill>
                <a:effectLst>
                  <a:glow rad="101600">
                    <a:srgbClr val="4283D2">
                      <a:lumMod val="50000"/>
                      <a:alpha val="60000"/>
                    </a:srgbClr>
                  </a:glow>
                </a:effectLst>
                <a:cs typeface="B Nazanin" panose="00000400000000000000" pitchFamily="2" charset="-78"/>
              </a:rPr>
              <a:t> در زیرساخت شبکه فاضلاب</a:t>
            </a:r>
            <a:endParaRPr lang="fa-IR" sz="2000" b="1" dirty="0">
              <a:solidFill>
                <a:prstClr val="white"/>
              </a:solidFill>
              <a:cs typeface="B Nazanin" panose="00000400000000000000" pitchFamily="2" charset="-78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788847" y="6373528"/>
            <a:ext cx="7574923" cy="352044"/>
          </a:xfrm>
          <a:prstGeom prst="round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100000">
                <a:srgbClr val="9E1406"/>
              </a:gs>
            </a:gsLst>
            <a:lin ang="16200000" scaled="1"/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rtl="1"/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بررسی مطالعات انجام شده در زمینه کاربرد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BIM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و </a:t>
            </a:r>
            <a:r>
              <a:rPr lang="en-US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GIS </a:t>
            </a:r>
            <a:r>
              <a:rPr lang="fa-IR" sz="2000" b="1" dirty="0">
                <a:solidFill>
                  <a:prstClr val="white"/>
                </a:solidFill>
                <a:effectLst>
                  <a:glow rad="114300">
                    <a:prstClr val="black">
                      <a:lumMod val="95000"/>
                      <a:lumOff val="5000"/>
                    </a:prstClr>
                  </a:glow>
                </a:effectLst>
                <a:cs typeface="B Nazanin" panose="00000400000000000000" pitchFamily="2" charset="-78"/>
              </a:rPr>
              <a:t>در زیرساخت </a:t>
            </a:r>
          </a:p>
        </p:txBody>
      </p:sp>
    </p:spTree>
    <p:extLst>
      <p:ext uri="{BB962C8B-B14F-4D97-AF65-F5344CB8AC3E}">
        <p14:creationId xmlns:p14="http://schemas.microsoft.com/office/powerpoint/2010/main" val="49676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oodgrain 16x9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C20563B-C646-42AF-9D0D-76DF086793C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771</Words>
  <Application>Microsoft Office PowerPoint</Application>
  <PresentationFormat>Custom</PresentationFormat>
  <Paragraphs>113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</vt:lpstr>
      <vt:lpstr>Wingdings</vt:lpstr>
      <vt:lpstr>Woodgrain 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:description>madsg.com</dc:description>
  <cp:lastModifiedBy/>
  <cp:revision>1</cp:revision>
  <dcterms:created xsi:type="dcterms:W3CDTF">2014-03-11T09:37:10Z</dcterms:created>
  <dcterms:modified xsi:type="dcterms:W3CDTF">2021-11-16T12:39:58Z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TC028011159991</vt:lpwstr>
  </property>
</Properties>
</file>

<file path=docProps/thumbnail.jpeg>
</file>